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5"/>
  </p:sldMasterIdLst>
  <p:notesMasterIdLst>
    <p:notesMasterId r:id="rId25"/>
  </p:notesMasterIdLst>
  <p:handoutMasterIdLst>
    <p:handoutMasterId r:id="rId26"/>
  </p:handoutMasterIdLst>
  <p:sldIdLst>
    <p:sldId id="296" r:id="rId6"/>
    <p:sldId id="278" r:id="rId7"/>
    <p:sldId id="277" r:id="rId8"/>
    <p:sldId id="281" r:id="rId9"/>
    <p:sldId id="282" r:id="rId10"/>
    <p:sldId id="283" r:id="rId11"/>
    <p:sldId id="285" r:id="rId12"/>
    <p:sldId id="297" r:id="rId13"/>
    <p:sldId id="287" r:id="rId14"/>
    <p:sldId id="298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300" r:id="rId24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983"/>
    <a:srgbClr val="E76C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63" autoAdjust="0"/>
    <p:restoredTop sz="94688" autoAdjust="0"/>
  </p:normalViewPr>
  <p:slideViewPr>
    <p:cSldViewPr>
      <p:cViewPr varScale="1">
        <p:scale>
          <a:sx n="110" d="100"/>
          <a:sy n="110" d="100"/>
        </p:scale>
        <p:origin x="101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87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AEC79-73F2-43F5-BECC-93AE1B8F73FA}" type="datetimeFigureOut">
              <a:rPr lang="nl-NL" smtClean="0"/>
              <a:pPr/>
              <a:t>15-4-2020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C45A4-2402-4F86-B20E-20D0869D06A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9374F-F406-45F5-8B6A-84E82EA41369}" type="datetimeFigureOut">
              <a:rPr lang="nl-NL" smtClean="0"/>
              <a:pPr/>
              <a:t>15-4-2020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7902B-4FB7-4F7E-A614-DAF7648934D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Blauw: Titelpagin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pic>
        <p:nvPicPr>
          <p:cNvPr id="7" name="Afbeelding 6" descr="VIA SANA-kleu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915816" y="195486"/>
            <a:ext cx="3283444" cy="9568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Blauwvol: Met objecte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/>
          </p:nvPr>
        </p:nvSpPr>
        <p:spPr>
          <a:xfrm>
            <a:off x="6372233" y="1347790"/>
            <a:ext cx="2303463" cy="1511300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983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00151"/>
            <a:ext cx="5554960" cy="33944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6372233" y="2859090"/>
            <a:ext cx="2303463" cy="1512887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1090464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C9DA2A4-B597-4CCE-AD97-608EF686C861}" type="datetime1">
              <a:rPr lang="nl-NL" smtClean="0"/>
              <a:pPr/>
              <a:t>15-4-2020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691680" y="4767264"/>
            <a:ext cx="576064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5" name="Afbeelding 14" descr="VIA SANA-wittransparan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40352" y="4731990"/>
            <a:ext cx="936104" cy="2727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Blauw: verticaal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6200000">
            <a:off x="-1924186" y="2175706"/>
            <a:ext cx="5143500" cy="792088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31640" y="195488"/>
            <a:ext cx="7488832" cy="4399137"/>
          </a:xfr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pic>
        <p:nvPicPr>
          <p:cNvPr id="7" name="Afbeelding 6" descr="via sana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40352" y="4731990"/>
            <a:ext cx="936104" cy="272791"/>
          </a:xfrm>
          <a:prstGeom prst="rect">
            <a:avLst/>
          </a:prstGeom>
        </p:spPr>
      </p:pic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31640" y="4767264"/>
            <a:ext cx="875064" cy="273844"/>
          </a:xfrm>
        </p:spPr>
        <p:txBody>
          <a:bodyPr/>
          <a:lstStyle>
            <a:lvl1pPr>
              <a:defRPr>
                <a:solidFill>
                  <a:srgbClr val="005983"/>
                </a:solidFill>
              </a:defRPr>
            </a:lvl1pPr>
          </a:lstStyle>
          <a:p>
            <a:fld id="{103A36B9-F0F3-476F-B999-0A4BB2891501}" type="datetime1">
              <a:rPr lang="nl-NL" smtClean="0"/>
              <a:pPr/>
              <a:t>15-4-2020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411760" y="4767264"/>
            <a:ext cx="5184576" cy="273844"/>
          </a:xfrm>
        </p:spPr>
        <p:txBody>
          <a:bodyPr/>
          <a:lstStyle>
            <a:lvl1pPr algn="r">
              <a:defRPr>
                <a:solidFill>
                  <a:srgbClr val="005983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Blauwvol: verticaal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6200000">
            <a:off x="-1924186" y="2175706"/>
            <a:ext cx="5143500" cy="792088"/>
          </a:xfrm>
        </p:spPr>
        <p:txBody>
          <a:bodyPr/>
          <a:lstStyle>
            <a:lvl1pPr>
              <a:defRPr>
                <a:solidFill>
                  <a:srgbClr val="005983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31640" y="195488"/>
            <a:ext cx="7488832" cy="43991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31640" y="4767264"/>
            <a:ext cx="936104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8D4A72-0FBC-42E9-9EC9-E8900D78F9FE}" type="datetime1">
              <a:rPr lang="nl-NL" smtClean="0"/>
              <a:pPr/>
              <a:t>15-4-2020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55776" y="4767264"/>
            <a:ext cx="5040560" cy="273844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7" name="Afbeelding 6" descr="VIA SANA-wittransparan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40352" y="4731990"/>
            <a:ext cx="936104" cy="2727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-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267495"/>
            <a:ext cx="8219256" cy="43271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pic>
        <p:nvPicPr>
          <p:cNvPr id="15" name="Afbeelding 14" descr="via san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40352" y="4731990"/>
            <a:ext cx="936104" cy="272791"/>
          </a:xfrm>
          <a:prstGeom prst="rect">
            <a:avLst/>
          </a:prstGeom>
        </p:spPr>
      </p:pic>
      <p:sp>
        <p:nvSpPr>
          <p:cNvPr id="1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1090464" cy="273844"/>
          </a:xfrm>
        </p:spPr>
        <p:txBody>
          <a:bodyPr/>
          <a:lstStyle>
            <a:lvl1pPr>
              <a:defRPr>
                <a:solidFill>
                  <a:srgbClr val="005983"/>
                </a:solidFill>
              </a:defRPr>
            </a:lvl1pPr>
          </a:lstStyle>
          <a:p>
            <a:fld id="{DF760917-D264-4ADB-BFA6-BEE64BFB2102}" type="datetime1">
              <a:rPr lang="nl-NL" smtClean="0"/>
              <a:pPr/>
              <a:t>15-4-2020</a:t>
            </a:fld>
            <a:endParaRPr lang="nl-NL" dirty="0"/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691680" y="4767264"/>
            <a:ext cx="5760640" cy="273844"/>
          </a:xfrm>
        </p:spPr>
        <p:txBody>
          <a:bodyPr/>
          <a:lstStyle>
            <a:lvl1pPr algn="ctr">
              <a:defRPr>
                <a:solidFill>
                  <a:srgbClr val="005983"/>
                </a:solidFill>
              </a:defRPr>
            </a:lvl1pPr>
          </a:lstStyle>
          <a:p>
            <a:endParaRPr lang="nl-N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Oranje: Titelpagin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pic>
        <p:nvPicPr>
          <p:cNvPr id="7" name="Afbeelding 6" descr="VIA SANA-kleu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915816" y="195486"/>
            <a:ext cx="3283444" cy="9568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Blauw: Standaard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pic>
        <p:nvPicPr>
          <p:cNvPr id="8" name="Afbeelding 7" descr="via sana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40352" y="4731990"/>
            <a:ext cx="936104" cy="272791"/>
          </a:xfrm>
          <a:prstGeom prst="rect">
            <a:avLst/>
          </a:prstGeom>
        </p:spPr>
      </p:pic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1090464" cy="273844"/>
          </a:xfrm>
        </p:spPr>
        <p:txBody>
          <a:bodyPr/>
          <a:lstStyle>
            <a:lvl1pPr>
              <a:defRPr>
                <a:solidFill>
                  <a:srgbClr val="005983"/>
                </a:solidFill>
              </a:defRPr>
            </a:lvl1pPr>
          </a:lstStyle>
          <a:p>
            <a:fld id="{0E7F8B01-1DCA-4AFA-A4CB-037410C82399}" type="datetime1">
              <a:rPr lang="nl-NL" smtClean="0"/>
              <a:pPr/>
              <a:t>15-4-2020</a:t>
            </a:fld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691680" y="4767264"/>
            <a:ext cx="5760640" cy="273844"/>
          </a:xfrm>
        </p:spPr>
        <p:txBody>
          <a:bodyPr/>
          <a:lstStyle>
            <a:lvl1pPr algn="ctr">
              <a:defRPr>
                <a:solidFill>
                  <a:srgbClr val="005983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Oranje: Standaard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pic>
        <p:nvPicPr>
          <p:cNvPr id="10" name="Afbeelding 9" descr="via sana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40352" y="4731990"/>
            <a:ext cx="936104" cy="272791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1090464" cy="273844"/>
          </a:xfrm>
        </p:spPr>
        <p:txBody>
          <a:bodyPr/>
          <a:lstStyle>
            <a:lvl1pPr>
              <a:defRPr>
                <a:solidFill>
                  <a:srgbClr val="005983"/>
                </a:solidFill>
              </a:defRPr>
            </a:lvl1pPr>
          </a:lstStyle>
          <a:p>
            <a:fld id="{2482F992-B30A-4B74-BB51-D2D825430DD0}" type="datetime1">
              <a:rPr lang="nl-NL" smtClean="0"/>
              <a:pPr/>
              <a:t>15-4-2020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691680" y="4767264"/>
            <a:ext cx="5760640" cy="273844"/>
          </a:xfrm>
        </p:spPr>
        <p:txBody>
          <a:bodyPr/>
          <a:lstStyle>
            <a:lvl1pPr algn="ctr">
              <a:defRPr>
                <a:solidFill>
                  <a:srgbClr val="005983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-Blauw: Twee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7544" y="1203598"/>
            <a:ext cx="4038600" cy="33123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4008" y="1203598"/>
            <a:ext cx="4038600" cy="33123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pic>
        <p:nvPicPr>
          <p:cNvPr id="8" name="Afbeelding 7" descr="via san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40352" y="4731990"/>
            <a:ext cx="936104" cy="272791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1090464" cy="273844"/>
          </a:xfrm>
        </p:spPr>
        <p:txBody>
          <a:bodyPr/>
          <a:lstStyle>
            <a:lvl1pPr>
              <a:defRPr>
                <a:solidFill>
                  <a:srgbClr val="005983"/>
                </a:solidFill>
              </a:defRPr>
            </a:lvl1pPr>
          </a:lstStyle>
          <a:p>
            <a:fld id="{3673C7E8-F010-4B48-89BD-9D186729A415}" type="datetime1">
              <a:rPr lang="nl-NL" smtClean="0"/>
              <a:pPr/>
              <a:t>15-4-2020</a:t>
            </a:fld>
            <a:endParaRPr lang="nl-NL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691680" y="4767264"/>
            <a:ext cx="5760640" cy="273844"/>
          </a:xfrm>
        </p:spPr>
        <p:txBody>
          <a:bodyPr/>
          <a:lstStyle>
            <a:lvl1pPr algn="ctr">
              <a:defRPr>
                <a:solidFill>
                  <a:srgbClr val="005983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lauwvol: Standaard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983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00151"/>
            <a:ext cx="8219256" cy="33944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1090464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C9F374-0B01-45D1-A4BF-128081FD3BFB}" type="datetime1">
              <a:rPr lang="nl-NL" smtClean="0"/>
              <a:pPr/>
              <a:t>15-4-2020</a:t>
            </a:fld>
            <a:endParaRPr lang="nl-NL" dirty="0"/>
          </a:p>
        </p:txBody>
      </p:sp>
      <p:sp>
        <p:nvSpPr>
          <p:cNvPr id="1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691680" y="4767264"/>
            <a:ext cx="576064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20" name="Afbeelding 19" descr="VIA SANA-wittransparan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40352" y="4731990"/>
            <a:ext cx="936104" cy="2727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-Oranjevol: Standaard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76C1F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1090464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45D50F-35BF-4645-A2A2-F6FD8CAB651C}" type="datetime1">
              <a:rPr lang="nl-NL" smtClean="0"/>
              <a:pPr/>
              <a:t>15-4-2020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691680" y="4767264"/>
            <a:ext cx="5760640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15" name="Afbeelding 14" descr="VIA SANA-wittransparan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40352" y="4731990"/>
            <a:ext cx="936104" cy="2727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Blauw: Met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/>
          </p:nvPr>
        </p:nvSpPr>
        <p:spPr>
          <a:xfrm>
            <a:off x="6372233" y="1347790"/>
            <a:ext cx="2303463" cy="15113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00151"/>
            <a:ext cx="5554960" cy="3394472"/>
          </a:xfr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4" name="Tijdelijke aanduiding voor afbeelding 13"/>
          <p:cNvSpPr>
            <a:spLocks noGrp="1"/>
          </p:cNvSpPr>
          <p:nvPr>
            <p:ph type="pic" sz="quarter" idx="14"/>
          </p:nvPr>
        </p:nvSpPr>
        <p:spPr>
          <a:xfrm>
            <a:off x="6372233" y="2932114"/>
            <a:ext cx="2303463" cy="15113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nl-NL"/>
          </a:p>
        </p:txBody>
      </p:sp>
      <p:pic>
        <p:nvPicPr>
          <p:cNvPr id="15" name="Afbeelding 14" descr="via san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40352" y="4731990"/>
            <a:ext cx="936104" cy="272791"/>
          </a:xfrm>
          <a:prstGeom prst="rect">
            <a:avLst/>
          </a:prstGeom>
        </p:spPr>
      </p:pic>
      <p:sp>
        <p:nvSpPr>
          <p:cNvPr id="1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1090464" cy="273844"/>
          </a:xfrm>
        </p:spPr>
        <p:txBody>
          <a:bodyPr/>
          <a:lstStyle>
            <a:lvl1pPr>
              <a:defRPr>
                <a:solidFill>
                  <a:srgbClr val="005983"/>
                </a:solidFill>
              </a:defRPr>
            </a:lvl1pPr>
          </a:lstStyle>
          <a:p>
            <a:fld id="{788E2632-26AF-43F6-8B30-A05B1A12AA2E}" type="datetime1">
              <a:rPr lang="nl-NL" smtClean="0"/>
              <a:pPr/>
              <a:t>15-4-2020</a:t>
            </a:fld>
            <a:endParaRPr lang="nl-NL" dirty="0"/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691680" y="4767264"/>
            <a:ext cx="5760640" cy="273844"/>
          </a:xfrm>
        </p:spPr>
        <p:txBody>
          <a:bodyPr/>
          <a:lstStyle>
            <a:lvl1pPr algn="ctr">
              <a:defRPr>
                <a:solidFill>
                  <a:srgbClr val="005983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-Blauw: Met objecten (voorbee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00151"/>
            <a:ext cx="5554960" cy="3394472"/>
          </a:xfr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pic>
        <p:nvPicPr>
          <p:cNvPr id="7" name="Afbeelding 6" descr="OK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372199" y="1347618"/>
            <a:ext cx="2304256" cy="1537733"/>
          </a:xfrm>
          <a:prstGeom prst="rect">
            <a:avLst/>
          </a:prstGeom>
        </p:spPr>
      </p:pic>
      <p:pic>
        <p:nvPicPr>
          <p:cNvPr id="8" name="Afbeelding 7" descr="Instrumenten1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372200" y="2931791"/>
            <a:ext cx="2304256" cy="1537732"/>
          </a:xfrm>
          <a:prstGeom prst="rect">
            <a:avLst/>
          </a:prstGeom>
        </p:spPr>
      </p:pic>
      <p:pic>
        <p:nvPicPr>
          <p:cNvPr id="12" name="Afbeelding 11" descr="via sana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740352" y="4731990"/>
            <a:ext cx="936104" cy="272791"/>
          </a:xfrm>
          <a:prstGeom prst="rect">
            <a:avLst/>
          </a:prstGeom>
        </p:spPr>
      </p:pic>
      <p:sp>
        <p:nvSpPr>
          <p:cNvPr id="1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1090464" cy="273844"/>
          </a:xfrm>
        </p:spPr>
        <p:txBody>
          <a:bodyPr/>
          <a:lstStyle>
            <a:lvl1pPr>
              <a:defRPr>
                <a:solidFill>
                  <a:srgbClr val="005983"/>
                </a:solidFill>
              </a:defRPr>
            </a:lvl1pPr>
          </a:lstStyle>
          <a:p>
            <a:fld id="{A5653EC9-B4AF-4FC6-8ADE-9E40616B9325}" type="datetime1">
              <a:rPr lang="nl-NL" smtClean="0"/>
              <a:pPr/>
              <a:t>15-4-2020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691680" y="4767264"/>
            <a:ext cx="5760640" cy="273844"/>
          </a:xfrm>
        </p:spPr>
        <p:txBody>
          <a:bodyPr/>
          <a:lstStyle>
            <a:lvl1pPr algn="ctr">
              <a:defRPr>
                <a:solidFill>
                  <a:srgbClr val="005983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FD94B-A96D-4B4A-83AB-E4E7C1A160ED}" type="datetime1">
              <a:rPr lang="nl-NL" smtClean="0"/>
              <a:pPr/>
              <a:t>15-4-2020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26001-8A52-4AB9-8FE9-12D6193B4232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25" r:id="rId2"/>
    <p:sldLayoutId id="2147483962" r:id="rId3"/>
    <p:sldLayoutId id="2147483937" r:id="rId4"/>
    <p:sldLayoutId id="2147483928" r:id="rId5"/>
    <p:sldLayoutId id="2147483963" r:id="rId6"/>
    <p:sldLayoutId id="2147483940" r:id="rId7"/>
    <p:sldLayoutId id="2147483945" r:id="rId8"/>
    <p:sldLayoutId id="2147483926" r:id="rId9"/>
    <p:sldLayoutId id="2147483939" r:id="rId10"/>
    <p:sldLayoutId id="2147483946" r:id="rId11"/>
    <p:sldLayoutId id="2147483947" r:id="rId12"/>
    <p:sldLayoutId id="2147483932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E76C1F"/>
        </a:buClr>
        <a:buFont typeface="Arial" pitchFamily="34" charset="0"/>
        <a:buChar char="•"/>
        <a:defRPr sz="3200" kern="1200">
          <a:solidFill>
            <a:srgbClr val="00598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5983"/>
        </a:buClr>
        <a:buFont typeface="Arial" pitchFamily="34" charset="0"/>
        <a:buChar char="–"/>
        <a:defRPr sz="2800" kern="1200">
          <a:solidFill>
            <a:srgbClr val="00598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598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598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598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6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hyperlink" Target="https://youtu.be/bwv7JoKkS3A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hyperlink" Target="https://youtu.be/ttqp6qUqNK8" TargetMode="Externa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6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6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hyperlink" Target="mailto:orthopedieconsulent@viasana.nl" TargetMode="Externa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D2C1300-C5E6-4CA8-ACE6-243E078F2A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505" y="1690688"/>
            <a:ext cx="2507135" cy="334353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03DDC9A-41F5-4752-9FF5-4C3CEF55CC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94" t="863" r="4203" b="-1"/>
          <a:stretch/>
        </p:blipFill>
        <p:spPr>
          <a:xfrm>
            <a:off x="5291715" y="1828799"/>
            <a:ext cx="2395625" cy="322853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24B161F-F0AD-484B-973C-A4E215708895}"/>
              </a:ext>
            </a:extLst>
          </p:cNvPr>
          <p:cNvSpPr txBox="1"/>
          <p:nvPr/>
        </p:nvSpPr>
        <p:spPr>
          <a:xfrm>
            <a:off x="5291715" y="4573108"/>
            <a:ext cx="2652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Merel van der </a:t>
            </a:r>
            <a:r>
              <a:rPr lang="en-US" sz="2200" b="1" dirty="0" err="1"/>
              <a:t>Mee</a:t>
            </a:r>
            <a:endParaRPr lang="nl-NL" sz="2200" b="1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B7AB149-6B34-4DC4-BFD4-370CB4156E17}"/>
              </a:ext>
            </a:extLst>
          </p:cNvPr>
          <p:cNvSpPr txBox="1"/>
          <p:nvPr/>
        </p:nvSpPr>
        <p:spPr>
          <a:xfrm>
            <a:off x="1664077" y="4563583"/>
            <a:ext cx="3248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Marleen van der Ven</a:t>
            </a:r>
            <a:endParaRPr lang="nl-NL" sz="2200" b="1" dirty="0">
              <a:solidFill>
                <a:schemeClr val="bg1"/>
              </a:solidFill>
            </a:endParaRPr>
          </a:p>
        </p:txBody>
      </p:sp>
      <p:pic>
        <p:nvPicPr>
          <p:cNvPr id="8" name="92F4AA17">
            <a:hlinkClick r:id="" action="ppaction://media"/>
            <a:extLst>
              <a:ext uri="{FF2B5EF4-FFF2-40B4-BE49-F238E27FC236}">
                <a16:creationId xmlns:a16="http://schemas.microsoft.com/office/drawing/2014/main" id="{08899645-EB0C-4F50-8A09-9DDD6F8ED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2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Verkoeverkamer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07654"/>
            <a:ext cx="4415178" cy="2946446"/>
          </a:xfrm>
        </p:spPr>
      </p:pic>
      <p:pic>
        <p:nvPicPr>
          <p:cNvPr id="5" name="C0A553DB">
            <a:hlinkClick r:id="" action="ppaction://media"/>
            <a:extLst>
              <a:ext uri="{FF2B5EF4-FFF2-40B4-BE49-F238E27FC236}">
                <a16:creationId xmlns:a16="http://schemas.microsoft.com/office/drawing/2014/main" id="{20DB3F9C-F1A4-4664-AE48-035714DEF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377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8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smtClean="0"/>
              <a:t>Operatie heup</a:t>
            </a:r>
            <a:endParaRPr lang="nl-NL" sz="4000" dirty="0"/>
          </a:p>
        </p:txBody>
      </p:sp>
      <p:sp>
        <p:nvSpPr>
          <p:cNvPr id="3" name="Ondertite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nl-NL" sz="2000" dirty="0"/>
              <a:t>V</a:t>
            </a:r>
            <a:r>
              <a:rPr lang="nl-NL" sz="2000" dirty="0" smtClean="0"/>
              <a:t>oorbereiding op de verkoeverkamer</a:t>
            </a:r>
          </a:p>
          <a:p>
            <a:pPr algn="l"/>
            <a:r>
              <a:rPr lang="nl-NL" sz="2000" dirty="0" smtClean="0"/>
              <a:t>Operatie: </a:t>
            </a:r>
            <a:r>
              <a:rPr lang="nl-NL" sz="2000" dirty="0">
                <a:hlinkClick r:id="rId4"/>
              </a:rPr>
              <a:t>https://youtu.be/bwv7JoKkS3A</a:t>
            </a:r>
            <a:endParaRPr lang="nl-NL" sz="2000" dirty="0"/>
          </a:p>
          <a:p>
            <a:endParaRPr lang="nl-NL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672B4AC-29E9-4885-97E3-F3CA2EDA5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4" t="8711" r="16860" b="1874"/>
          <a:stretch/>
        </p:blipFill>
        <p:spPr bwMode="auto">
          <a:xfrm>
            <a:off x="5580112" y="2307944"/>
            <a:ext cx="3456384" cy="269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27" y="3507854"/>
            <a:ext cx="2923357" cy="1491964"/>
          </a:xfrm>
          <a:prstGeom prst="rect">
            <a:avLst/>
          </a:prstGeom>
        </p:spPr>
      </p:pic>
      <p:pic>
        <p:nvPicPr>
          <p:cNvPr id="7" name="4DE78128">
            <a:hlinkClick r:id="" action="ppaction://media"/>
            <a:extLst>
              <a:ext uri="{FF2B5EF4-FFF2-40B4-BE49-F238E27FC236}">
                <a16:creationId xmlns:a16="http://schemas.microsoft.com/office/drawing/2014/main" id="{2DE28DF6-9538-44D4-94CD-F40FE6B62B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377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0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Operatie </a:t>
            </a:r>
            <a:r>
              <a:rPr lang="nl-NL" sz="4000" dirty="0" smtClean="0"/>
              <a:t>knie</a:t>
            </a:r>
            <a:endParaRPr lang="nl-NL" sz="4000" dirty="0"/>
          </a:p>
        </p:txBody>
      </p:sp>
      <p:sp>
        <p:nvSpPr>
          <p:cNvPr id="3" name="Ondertite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nl-NL" sz="2000" dirty="0"/>
              <a:t>Voorbereiding op de verkoeverkamer</a:t>
            </a:r>
          </a:p>
          <a:p>
            <a:pPr algn="l"/>
            <a:r>
              <a:rPr lang="nl-NL" sz="2000" dirty="0" smtClean="0"/>
              <a:t>Operatie: </a:t>
            </a:r>
            <a:r>
              <a:rPr lang="en-US" sz="2000" dirty="0" smtClean="0">
                <a:hlinkClick r:id="rId4"/>
              </a:rPr>
              <a:t>https</a:t>
            </a:r>
            <a:r>
              <a:rPr lang="en-US" sz="2000" dirty="0">
                <a:hlinkClick r:id="rId4"/>
              </a:rPr>
              <a:t>://youtu.be/ttqp6qUqNK8</a:t>
            </a:r>
            <a:endParaRPr lang="nl-NL" sz="2000" dirty="0"/>
          </a:p>
        </p:txBody>
      </p:sp>
      <p:pic>
        <p:nvPicPr>
          <p:cNvPr id="4" name="Picture 6" descr="Afbeeldingsresultaat voor hemi knieprothese">
            <a:extLst>
              <a:ext uri="{FF2B5EF4-FFF2-40B4-BE49-F238E27FC236}">
                <a16:creationId xmlns:a16="http://schemas.microsoft.com/office/drawing/2014/main" id="{EE8F0AF4-63C2-4346-B380-FC3CDDD9F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75806"/>
            <a:ext cx="927874" cy="16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Afbeeldingsresultaat voor hele knieprothese via sana">
            <a:extLst>
              <a:ext uri="{FF2B5EF4-FFF2-40B4-BE49-F238E27FC236}">
                <a16:creationId xmlns:a16="http://schemas.microsoft.com/office/drawing/2014/main" id="{855A3628-56B9-4ABC-8826-AAC4CB9E7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466" y="3075806"/>
            <a:ext cx="2139921" cy="161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1003489" y="4708354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Totale knieprothese</a:t>
            </a:r>
            <a:endParaRPr lang="nl-NL" sz="1600" dirty="0"/>
          </a:p>
        </p:txBody>
      </p:sp>
      <p:pic>
        <p:nvPicPr>
          <p:cNvPr id="7" name="Picture 8" descr="Afbeeldingsresultaat voor hemi knieprothese via sana">
            <a:extLst>
              <a:ext uri="{FF2B5EF4-FFF2-40B4-BE49-F238E27FC236}">
                <a16:creationId xmlns:a16="http://schemas.microsoft.com/office/drawing/2014/main" id="{DD01DAB7-630D-45A2-831E-51DE357EB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74" y="3075806"/>
            <a:ext cx="1256665" cy="161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Afbeeldingsresultaat voor hemi knieprothese via sana">
            <a:extLst>
              <a:ext uri="{FF2B5EF4-FFF2-40B4-BE49-F238E27FC236}">
                <a16:creationId xmlns:a16="http://schemas.microsoft.com/office/drawing/2014/main" id="{01E30FE4-E374-4E6D-95D2-4CD3592BB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" t="17971" r="66677" b="191"/>
          <a:stretch/>
        </p:blipFill>
        <p:spPr bwMode="auto">
          <a:xfrm>
            <a:off x="6804248" y="3075806"/>
            <a:ext cx="1012458" cy="161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5467327" y="469151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Halve knieprothese</a:t>
            </a:r>
            <a:endParaRPr lang="nl-NL" sz="1600" dirty="0"/>
          </a:p>
        </p:txBody>
      </p:sp>
      <p:pic>
        <p:nvPicPr>
          <p:cNvPr id="11" name="CB1E1369">
            <a:hlinkClick r:id="" action="ppaction://media"/>
            <a:extLst>
              <a:ext uri="{FF2B5EF4-FFF2-40B4-BE49-F238E27FC236}">
                <a16:creationId xmlns:a16="http://schemas.microsoft.com/office/drawing/2014/main" id="{F727A453-06ED-422D-8167-C0D92CDAB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504" y="377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0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smtClean="0"/>
              <a:t>Terug op de verpleegafdeling</a:t>
            </a:r>
            <a:endParaRPr lang="nl-NL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79662"/>
            <a:ext cx="3888432" cy="2594313"/>
          </a:xfrm>
          <a:prstGeom prst="rect">
            <a:avLst/>
          </a:prstGeom>
        </p:spPr>
      </p:pic>
      <p:pic>
        <p:nvPicPr>
          <p:cNvPr id="5" name="5132749E">
            <a:hlinkClick r:id="" action="ppaction://media"/>
            <a:extLst>
              <a:ext uri="{FF2B5EF4-FFF2-40B4-BE49-F238E27FC236}">
                <a16:creationId xmlns:a16="http://schemas.microsoft.com/office/drawing/2014/main" id="{230CEC4F-DE39-4D35-A3AD-51D938400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3298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Pijnstilling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nl-NL" dirty="0" smtClean="0"/>
              <a:t>Standaard medicatie</a:t>
            </a:r>
          </a:p>
          <a:p>
            <a:pPr algn="l"/>
            <a:r>
              <a:rPr lang="nl-NL" dirty="0" smtClean="0"/>
              <a:t>Extra medicatie</a:t>
            </a:r>
          </a:p>
          <a:p>
            <a:pPr algn="l"/>
            <a:r>
              <a:rPr lang="nl-NL" dirty="0" smtClean="0"/>
              <a:t>Recept bij ontslag</a:t>
            </a:r>
          </a:p>
          <a:p>
            <a:pPr algn="l"/>
            <a:r>
              <a:rPr lang="nl-NL" dirty="0" smtClean="0"/>
              <a:t>Overige middelen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19622"/>
            <a:ext cx="2160240" cy="2160240"/>
          </a:xfrm>
          <a:prstGeom prst="rect">
            <a:avLst/>
          </a:prstGeom>
        </p:spPr>
      </p:pic>
      <p:pic>
        <p:nvPicPr>
          <p:cNvPr id="5" name="065510E3">
            <a:hlinkClick r:id="" action="ppaction://media"/>
            <a:extLst>
              <a:ext uri="{FF2B5EF4-FFF2-40B4-BE49-F238E27FC236}">
                <a16:creationId xmlns:a16="http://schemas.microsoft.com/office/drawing/2014/main" id="{FB0BDD7D-E010-41C3-A984-AA1E9DD64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335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3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smtClean="0"/>
              <a:t>Wondzorg heup</a:t>
            </a:r>
            <a:endParaRPr lang="nl-NL" sz="4000" dirty="0"/>
          </a:p>
        </p:txBody>
      </p:sp>
      <p:sp>
        <p:nvSpPr>
          <p:cNvPr id="3" name="Ondertite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nl-NL" sz="2800" dirty="0" smtClean="0"/>
              <a:t>Pleister</a:t>
            </a:r>
          </a:p>
          <a:p>
            <a:pPr algn="l"/>
            <a:r>
              <a:rPr lang="nl-NL" sz="2800" dirty="0" smtClean="0"/>
              <a:t>Douchen</a:t>
            </a:r>
          </a:p>
          <a:p>
            <a:pPr algn="l"/>
            <a:r>
              <a:rPr lang="nl-NL" sz="2800" dirty="0" smtClean="0"/>
              <a:t>Lekkage</a:t>
            </a:r>
          </a:p>
          <a:p>
            <a:pPr algn="l"/>
            <a:r>
              <a:rPr lang="nl-NL" sz="2800" dirty="0" smtClean="0"/>
              <a:t>Hechtingen</a:t>
            </a:r>
          </a:p>
          <a:p>
            <a:pPr algn="l"/>
            <a:r>
              <a:rPr lang="nl-NL" sz="2800" dirty="0" smtClean="0"/>
              <a:t>Tekenen van infectie</a:t>
            </a:r>
          </a:p>
          <a:p>
            <a:pPr algn="l"/>
            <a:r>
              <a:rPr lang="nl-NL" sz="2800" dirty="0" smtClean="0"/>
              <a:t>Luxatie</a:t>
            </a:r>
          </a:p>
          <a:p>
            <a:endParaRPr lang="nl-NL" sz="2000" dirty="0"/>
          </a:p>
        </p:txBody>
      </p:sp>
      <p:pic>
        <p:nvPicPr>
          <p:cNvPr id="4" name="6A22978A">
            <a:hlinkClick r:id="" action="ppaction://media"/>
            <a:extLst>
              <a:ext uri="{FF2B5EF4-FFF2-40B4-BE49-F238E27FC236}">
                <a16:creationId xmlns:a16="http://schemas.microsoft.com/office/drawing/2014/main" id="{DDFCB969-B5F3-4951-8479-A17F85C7D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339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7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smtClean="0"/>
              <a:t>Wondzorg knie</a:t>
            </a:r>
            <a:endParaRPr lang="nl-NL" sz="4000" dirty="0"/>
          </a:p>
        </p:txBody>
      </p:sp>
      <p:sp>
        <p:nvSpPr>
          <p:cNvPr id="3" name="Ondertite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nl-NL" dirty="0" smtClean="0"/>
              <a:t>Pleister</a:t>
            </a:r>
          </a:p>
          <a:p>
            <a:pPr algn="l"/>
            <a:r>
              <a:rPr lang="nl-NL" dirty="0" smtClean="0"/>
              <a:t>Douchen</a:t>
            </a:r>
          </a:p>
          <a:p>
            <a:pPr algn="l"/>
            <a:r>
              <a:rPr lang="nl-NL" dirty="0" smtClean="0"/>
              <a:t>Lekkage</a:t>
            </a:r>
          </a:p>
          <a:p>
            <a:pPr algn="l"/>
            <a:r>
              <a:rPr lang="nl-NL" dirty="0" smtClean="0"/>
              <a:t>Hechtingen</a:t>
            </a:r>
          </a:p>
          <a:p>
            <a:pPr algn="l"/>
            <a:r>
              <a:rPr lang="nl-NL" dirty="0" smtClean="0"/>
              <a:t>Tekenen van infectie</a:t>
            </a:r>
          </a:p>
          <a:p>
            <a:endParaRPr lang="nl-NL" dirty="0"/>
          </a:p>
        </p:txBody>
      </p:sp>
      <p:pic>
        <p:nvPicPr>
          <p:cNvPr id="4" name="0F7270B0">
            <a:hlinkClick r:id="" action="ppaction://media"/>
            <a:extLst>
              <a:ext uri="{FF2B5EF4-FFF2-40B4-BE49-F238E27FC236}">
                <a16:creationId xmlns:a16="http://schemas.microsoft.com/office/drawing/2014/main" id="{4CE6648B-3D9A-432A-9422-9492551D5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377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2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smtClean="0"/>
              <a:t>Controles</a:t>
            </a:r>
            <a:endParaRPr lang="nl-NL" sz="4000" dirty="0"/>
          </a:p>
        </p:txBody>
      </p:sp>
      <p:sp>
        <p:nvSpPr>
          <p:cNvPr id="3" name="Ondertite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dirty="0" smtClean="0"/>
              <a:t>Twee weken na de operatie bij de </a:t>
            </a:r>
            <a:r>
              <a:rPr lang="nl-NL" sz="2400" dirty="0" err="1" smtClean="0"/>
              <a:t>orthopedieconsulent</a:t>
            </a:r>
            <a:r>
              <a:rPr lang="nl-NL" sz="2400" dirty="0" smtClean="0"/>
              <a:t> voor hechtingen verwijderen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dirty="0" smtClean="0"/>
              <a:t>Zes weken na de operatie bij de behandelend arts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dirty="0" smtClean="0"/>
              <a:t>Ongeveer drie maanden na de operatie groepsevaluatie (afhankelijk van de coronamaatregelen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dirty="0" smtClean="0"/>
              <a:t>Twaalf maanden na de operatie bij de behandelend arts en röntgenfoto</a:t>
            </a:r>
          </a:p>
          <a:p>
            <a:pPr algn="l"/>
            <a:endParaRPr lang="nl-NL" sz="2400" dirty="0"/>
          </a:p>
        </p:txBody>
      </p:sp>
      <p:pic>
        <p:nvPicPr>
          <p:cNvPr id="4" name="0417A903">
            <a:hlinkClick r:id="" action="ppaction://media"/>
            <a:extLst>
              <a:ext uri="{FF2B5EF4-FFF2-40B4-BE49-F238E27FC236}">
                <a16:creationId xmlns:a16="http://schemas.microsoft.com/office/drawing/2014/main" id="{525E5759-D99C-4E74-BC84-4DF11C6BB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3298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9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2126050"/>
          </a:xfrm>
        </p:spPr>
        <p:txBody>
          <a:bodyPr>
            <a:normAutofit/>
          </a:bodyPr>
          <a:lstStyle/>
          <a:p>
            <a:r>
              <a:rPr lang="nl-NL" dirty="0" smtClean="0"/>
              <a:t>Nog even dit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2261047" y="3219822"/>
            <a:ext cx="4621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Volg het pad van </a:t>
            </a:r>
            <a:r>
              <a:rPr lang="nl-NL" dirty="0" smtClean="0">
                <a:solidFill>
                  <a:srgbClr val="FF0000"/>
                </a:solidFill>
              </a:rPr>
              <a:t>uw </a:t>
            </a:r>
            <a:r>
              <a:rPr lang="nl-NL" dirty="0" smtClean="0">
                <a:solidFill>
                  <a:srgbClr val="FF0000"/>
                </a:solidFill>
              </a:rPr>
              <a:t>kunnen</a:t>
            </a:r>
          </a:p>
          <a:p>
            <a:pPr algn="ctr"/>
            <a:r>
              <a:rPr lang="nl-NL" dirty="0" smtClean="0"/>
              <a:t>Niet de snelweg van andermans verwachtingen</a:t>
            </a:r>
          </a:p>
        </p:txBody>
      </p:sp>
      <p:pic>
        <p:nvPicPr>
          <p:cNvPr id="5" name="9803A746">
            <a:hlinkClick r:id="" action="ppaction://media"/>
            <a:extLst>
              <a:ext uri="{FF2B5EF4-FFF2-40B4-BE49-F238E27FC236}">
                <a16:creationId xmlns:a16="http://schemas.microsoft.com/office/drawing/2014/main" id="{84D71696-A36B-442E-B965-D62A56FC29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3298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9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88679B7E-0A96-4473-8C74-FAEADC469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353" y="1832317"/>
            <a:ext cx="6858000" cy="1241822"/>
          </a:xfrm>
        </p:spPr>
        <p:txBody>
          <a:bodyPr>
            <a:normAutofit fontScale="85000" lnSpcReduction="20000"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 err="1"/>
              <a:t>Maandag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8.30 en 10.00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 err="1"/>
              <a:t>Telefonisch</a:t>
            </a:r>
            <a:r>
              <a:rPr lang="en-US" dirty="0"/>
              <a:t> 0485- 476330, </a:t>
            </a:r>
            <a:r>
              <a:rPr lang="en-US" dirty="0" err="1"/>
              <a:t>vraag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Marleen van der Ven, </a:t>
            </a:r>
            <a:r>
              <a:rPr lang="en-US" dirty="0" err="1"/>
              <a:t>voorlichting</a:t>
            </a: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FB63D440">
            <a:hlinkClick r:id="" action="ppaction://media"/>
            <a:extLst>
              <a:ext uri="{FF2B5EF4-FFF2-40B4-BE49-F238E27FC236}">
                <a16:creationId xmlns:a16="http://schemas.microsoft.com/office/drawing/2014/main" id="{CCC1D198-3B98-425D-AE23-7EAF3436A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95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5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0" y="1597828"/>
            <a:ext cx="9036496" cy="1102519"/>
          </a:xfrm>
        </p:spPr>
        <p:txBody>
          <a:bodyPr>
            <a:noAutofit/>
          </a:bodyPr>
          <a:lstStyle/>
          <a:p>
            <a:r>
              <a:rPr lang="nl-NL" sz="3600" dirty="0" smtClean="0"/>
              <a:t>Gezondheid en huidconditie voor de operatie</a:t>
            </a:r>
            <a:endParaRPr lang="nl-NL" sz="3600" dirty="0"/>
          </a:p>
        </p:txBody>
      </p:sp>
      <p:pic>
        <p:nvPicPr>
          <p:cNvPr id="6" name="Afbeelding 5" descr="File:Encircled Rod of Asclepius.sv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983260"/>
            <a:ext cx="1728192" cy="1728192"/>
          </a:xfrm>
          <a:prstGeom prst="rect">
            <a:avLst/>
          </a:prstGeom>
        </p:spPr>
      </p:pic>
      <p:pic>
        <p:nvPicPr>
          <p:cNvPr id="5" name="412C3477">
            <a:hlinkClick r:id="" action="ppaction://media"/>
            <a:extLst>
              <a:ext uri="{FF2B5EF4-FFF2-40B4-BE49-F238E27FC236}">
                <a16:creationId xmlns:a16="http://schemas.microsoft.com/office/drawing/2014/main" id="{707DA7DE-0197-4478-83F4-6C6903E51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000" dirty="0" smtClean="0"/>
              <a:t>Orthopedieconsulenten</a:t>
            </a:r>
            <a:endParaRPr lang="nl-NL" sz="4000" dirty="0"/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>
          <a:xfrm>
            <a:off x="1371600" y="2499742"/>
            <a:ext cx="6400800" cy="1314450"/>
          </a:xfrm>
        </p:spPr>
        <p:txBody>
          <a:bodyPr>
            <a:normAutofit/>
          </a:bodyPr>
          <a:lstStyle/>
          <a:p>
            <a:r>
              <a:rPr lang="nl-NL" sz="1400" dirty="0" smtClean="0"/>
              <a:t>Bereikbaar van maandag tot en met vrijdag </a:t>
            </a:r>
          </a:p>
          <a:p>
            <a:r>
              <a:rPr lang="nl-NL" sz="1400" dirty="0" smtClean="0"/>
              <a:t>van 8.30 uur tot 12.00 uur</a:t>
            </a:r>
          </a:p>
          <a:p>
            <a:r>
              <a:rPr lang="nl-NL" sz="1400" dirty="0" smtClean="0"/>
              <a:t>Telefonisch: 0485-476330: vraag naar de consulent</a:t>
            </a:r>
          </a:p>
          <a:p>
            <a:r>
              <a:rPr lang="nl-NL" sz="1400" dirty="0" smtClean="0"/>
              <a:t>Mail: </a:t>
            </a:r>
            <a:r>
              <a:rPr lang="nl-NL" sz="1400" dirty="0" smtClean="0">
                <a:hlinkClick r:id="rId4"/>
              </a:rPr>
              <a:t>orthopedieconsulent@viasana.nl</a:t>
            </a:r>
            <a:endParaRPr lang="nl-NL" sz="1400" dirty="0" smtClean="0"/>
          </a:p>
          <a:p>
            <a:endParaRPr lang="nl-NL" sz="1600" dirty="0"/>
          </a:p>
          <a:p>
            <a:endParaRPr lang="nl-NL" sz="1600" dirty="0" smtClean="0"/>
          </a:p>
          <a:p>
            <a:endParaRPr lang="nl-NL" sz="16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97" y="3924164"/>
            <a:ext cx="828944" cy="82894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178" y="3933034"/>
            <a:ext cx="808712" cy="80871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742" y="3925494"/>
            <a:ext cx="828944" cy="82894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443" y="3924164"/>
            <a:ext cx="808712" cy="808712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05499" y="4766049"/>
            <a:ext cx="10391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 smtClean="0"/>
              <a:t>Angela Jacobs</a:t>
            </a:r>
            <a:endParaRPr lang="nl-NL" sz="1050" dirty="0"/>
          </a:p>
        </p:txBody>
      </p:sp>
      <p:sp>
        <p:nvSpPr>
          <p:cNvPr id="9" name="Tekstvak 8"/>
          <p:cNvSpPr txBox="1"/>
          <p:nvPr/>
        </p:nvSpPr>
        <p:spPr>
          <a:xfrm>
            <a:off x="2754111" y="4755958"/>
            <a:ext cx="9941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smtClean="0"/>
              <a:t>Marian Eerden</a:t>
            </a:r>
            <a:endParaRPr lang="nl-NL" sz="1050" dirty="0"/>
          </a:p>
        </p:txBody>
      </p:sp>
      <p:sp>
        <p:nvSpPr>
          <p:cNvPr id="10" name="Tekstvak 9"/>
          <p:cNvSpPr txBox="1"/>
          <p:nvPr/>
        </p:nvSpPr>
        <p:spPr>
          <a:xfrm>
            <a:off x="5076056" y="4768253"/>
            <a:ext cx="12059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 smtClean="0"/>
              <a:t>Mario Hermens</a:t>
            </a:r>
            <a:endParaRPr lang="nl-NL" sz="1050" dirty="0"/>
          </a:p>
        </p:txBody>
      </p:sp>
      <p:sp>
        <p:nvSpPr>
          <p:cNvPr id="11" name="Tekstvak 10"/>
          <p:cNvSpPr txBox="1"/>
          <p:nvPr/>
        </p:nvSpPr>
        <p:spPr>
          <a:xfrm>
            <a:off x="7634491" y="4745840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 err="1" smtClean="0"/>
              <a:t>Marloeke</a:t>
            </a:r>
            <a:r>
              <a:rPr lang="nl-NL" sz="1050" dirty="0" smtClean="0"/>
              <a:t> Jans</a:t>
            </a:r>
            <a:endParaRPr lang="nl-NL" sz="1050" dirty="0"/>
          </a:p>
        </p:txBody>
      </p:sp>
      <p:pic>
        <p:nvPicPr>
          <p:cNvPr id="14" name="48AEE779">
            <a:hlinkClick r:id="" action="ppaction://media"/>
            <a:extLst>
              <a:ext uri="{FF2B5EF4-FFF2-40B4-BE49-F238E27FC236}">
                <a16:creationId xmlns:a16="http://schemas.microsoft.com/office/drawing/2014/main" id="{3E8C8841-06D1-4753-8D4F-6DE84544D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1102519"/>
          </a:xfrm>
        </p:spPr>
        <p:txBody>
          <a:bodyPr>
            <a:normAutofit/>
          </a:bodyPr>
          <a:lstStyle/>
          <a:p>
            <a:r>
              <a:rPr lang="nl-NL" sz="4000" dirty="0" smtClean="0"/>
              <a:t>Uw verblijf bij ViaSana</a:t>
            </a:r>
            <a:endParaRPr lang="nl-NL" sz="4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2B9C2B0-9259-47BB-91AD-DCCCAD2097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183">
            <a:off x="636956" y="2369759"/>
            <a:ext cx="2517540" cy="1883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209044F-84D5-4D78-A758-60EA878BB7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350">
            <a:off x="5822039" y="2432694"/>
            <a:ext cx="2484275" cy="1858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BEA42AE-10C6-4CF2-83AF-659FB1F8ED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08">
            <a:off x="3170006" y="2898625"/>
            <a:ext cx="2565479" cy="1919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41468FF2">
            <a:hlinkClick r:id="" action="ppaction://media"/>
            <a:extLst>
              <a:ext uri="{FF2B5EF4-FFF2-40B4-BE49-F238E27FC236}">
                <a16:creationId xmlns:a16="http://schemas.microsoft.com/office/drawing/2014/main" id="{F7BCD343-5C11-4E5A-BFED-08887F71B6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 smtClean="0"/>
              <a:t>Boodschappenlijstje</a:t>
            </a:r>
            <a:endParaRPr lang="nl-NL" sz="4000" dirty="0"/>
          </a:p>
        </p:txBody>
      </p:sp>
      <p:sp>
        <p:nvSpPr>
          <p:cNvPr id="3" name="Ondertitel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nl-NL" sz="1800" dirty="0" smtClean="0"/>
              <a:t>Recept ophalen bij de apotheek: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nl-NL" sz="1400" dirty="0" err="1"/>
              <a:t>Nadroparine</a:t>
            </a:r>
            <a:r>
              <a:rPr lang="nl-NL" sz="1400" dirty="0"/>
              <a:t>/</a:t>
            </a:r>
            <a:r>
              <a:rPr lang="nl-NL" sz="1400" dirty="0" err="1"/>
              <a:t>Fraxiparine</a:t>
            </a:r>
            <a:r>
              <a:rPr lang="nl-NL" sz="1400" dirty="0"/>
              <a:t> (trombosespuitjes)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nl-NL" sz="1400" dirty="0" smtClean="0"/>
              <a:t>Chloorhexidine/</a:t>
            </a:r>
            <a:r>
              <a:rPr lang="nl-NL" sz="1400" dirty="0" err="1" smtClean="0"/>
              <a:t>Hibiscrub</a:t>
            </a:r>
            <a:r>
              <a:rPr lang="nl-NL" sz="1400" dirty="0" smtClean="0"/>
              <a:t> </a:t>
            </a:r>
            <a:r>
              <a:rPr lang="nl-NL" sz="1400" dirty="0" smtClean="0"/>
              <a:t>(zeepoplossing)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nl-NL" sz="1400" dirty="0" err="1" smtClean="0"/>
              <a:t>Mupirocine</a:t>
            </a:r>
            <a:r>
              <a:rPr lang="nl-NL" sz="1400" dirty="0"/>
              <a:t>/</a:t>
            </a:r>
            <a:r>
              <a:rPr lang="nl-NL" sz="1400" dirty="0" err="1" smtClean="0"/>
              <a:t>Bactroban</a:t>
            </a:r>
            <a:r>
              <a:rPr lang="nl-NL" sz="1400" dirty="0" smtClean="0"/>
              <a:t> ( neuszalf)</a:t>
            </a:r>
          </a:p>
          <a:p>
            <a:pPr algn="l"/>
            <a:r>
              <a:rPr lang="nl-NL" sz="1800" dirty="0" smtClean="0"/>
              <a:t>Paracetamol </a:t>
            </a:r>
            <a:r>
              <a:rPr lang="nl-NL" sz="1800" dirty="0" smtClean="0"/>
              <a:t>500 mg tabletten zonder toevoeging 112 stuks</a:t>
            </a:r>
          </a:p>
          <a:p>
            <a:pPr algn="l"/>
            <a:r>
              <a:rPr lang="nl-NL" sz="1800" dirty="0" err="1" smtClean="0"/>
              <a:t>Coldpack</a:t>
            </a:r>
            <a:r>
              <a:rPr lang="nl-NL" sz="1800" dirty="0" smtClean="0"/>
              <a:t> 10 x 20 cm of groter</a:t>
            </a:r>
          </a:p>
          <a:p>
            <a:pPr algn="l"/>
            <a:r>
              <a:rPr lang="nl-NL" sz="1800" dirty="0" smtClean="0"/>
              <a:t>Krukken of rollator</a:t>
            </a:r>
          </a:p>
          <a:p>
            <a:pPr algn="l"/>
            <a:r>
              <a:rPr lang="nl-NL" sz="1800" dirty="0" smtClean="0"/>
              <a:t>Hometrainer</a:t>
            </a:r>
          </a:p>
          <a:p>
            <a:pPr algn="l"/>
            <a:r>
              <a:rPr lang="nl-NL" sz="1800" dirty="0" smtClean="0"/>
              <a:t>Zo nodig thuiszorg</a:t>
            </a:r>
          </a:p>
        </p:txBody>
      </p:sp>
      <p:pic>
        <p:nvPicPr>
          <p:cNvPr id="4" name="B4C90A30">
            <a:hlinkClick r:id="" action="ppaction://media"/>
            <a:extLst>
              <a:ext uri="{FF2B5EF4-FFF2-40B4-BE49-F238E27FC236}">
                <a16:creationId xmlns:a16="http://schemas.microsoft.com/office/drawing/2014/main" id="{391D5EF8-60AA-4446-B35B-4C07AD15D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36" y="377974"/>
            <a:ext cx="609600" cy="609600"/>
          </a:xfrm>
          <a:prstGeom prst="rect">
            <a:avLst/>
          </a:prstGeom>
        </p:spPr>
      </p:pic>
      <p:pic>
        <p:nvPicPr>
          <p:cNvPr id="5" name="Picture 8" descr="Afbeeldingsresultaat voor krukken gesloten manchet">
            <a:extLst>
              <a:ext uri="{FF2B5EF4-FFF2-40B4-BE49-F238E27FC236}">
                <a16:creationId xmlns:a16="http://schemas.microsoft.com/office/drawing/2014/main" id="{B62779E9-02DF-44DA-84B9-96C4F7A70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3" t="-8207" r="20184" b="1"/>
          <a:stretch/>
        </p:blipFill>
        <p:spPr bwMode="auto">
          <a:xfrm>
            <a:off x="7020272" y="915224"/>
            <a:ext cx="1728192" cy="424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27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Praktisch en comfortabel thuis </a:t>
            </a:r>
            <a:endParaRPr lang="nl-NL" dirty="0"/>
          </a:p>
        </p:txBody>
      </p:sp>
      <p:pic>
        <p:nvPicPr>
          <p:cNvPr id="4" name="51CFE55F">
            <a:hlinkClick r:id="" action="ppaction://media"/>
            <a:extLst>
              <a:ext uri="{FF2B5EF4-FFF2-40B4-BE49-F238E27FC236}">
                <a16:creationId xmlns:a16="http://schemas.microsoft.com/office/drawing/2014/main" id="{89DE0444-0471-43A3-9ADA-B1BB08C07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377974"/>
            <a:ext cx="609600" cy="6096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738" y="1779662"/>
            <a:ext cx="2481390" cy="248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5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err="1" smtClean="0"/>
              <a:t>Één</a:t>
            </a:r>
            <a:r>
              <a:rPr lang="nl-NL" sz="4000" dirty="0" smtClean="0"/>
              <a:t> dag voor de operatie</a:t>
            </a:r>
            <a:endParaRPr lang="nl-NL" sz="4000" dirty="0"/>
          </a:p>
        </p:txBody>
      </p:sp>
      <p:sp>
        <p:nvSpPr>
          <p:cNvPr id="3" name="Ondertite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300" dirty="0" smtClean="0"/>
              <a:t>Telefonisch bericht tussen 9.00 uur  en 16.00 uur</a:t>
            </a:r>
          </a:p>
          <a:p>
            <a:r>
              <a:rPr lang="nl-NL" sz="2300" dirty="0" smtClean="0"/>
              <a:t>Wij bellen met een anoniem nummer</a:t>
            </a:r>
          </a:p>
          <a:p>
            <a:endParaRPr lang="nl-NL" sz="2300" dirty="0" smtClean="0"/>
          </a:p>
          <a:p>
            <a:r>
              <a:rPr lang="nl-NL" sz="2300" dirty="0" smtClean="0"/>
              <a:t>Opnametijd om 7.00 uur: operatie tussen 08.15 uur en 11.30 uur</a:t>
            </a:r>
          </a:p>
          <a:p>
            <a:r>
              <a:rPr lang="nl-NL" sz="2300" dirty="0" smtClean="0"/>
              <a:t>Opnametijd om 9.30 uur: operatie tussen 12.00 uur en 14.30 uur</a:t>
            </a:r>
          </a:p>
          <a:p>
            <a:endParaRPr lang="nl-NL" dirty="0"/>
          </a:p>
        </p:txBody>
      </p:sp>
      <p:pic>
        <p:nvPicPr>
          <p:cNvPr id="5" name="Picture 2" descr="Afbeeldingsresultaat voor telefoon hotline">
            <a:extLst>
              <a:ext uri="{FF2B5EF4-FFF2-40B4-BE49-F238E27FC236}">
                <a16:creationId xmlns:a16="http://schemas.microsoft.com/office/drawing/2014/main" id="{823EC331-0DC9-4961-9AC6-7B2AD681A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t="11576" r="7015" b="5413"/>
          <a:stretch/>
        </p:blipFill>
        <p:spPr bwMode="auto">
          <a:xfrm>
            <a:off x="3491880" y="3435846"/>
            <a:ext cx="1740663" cy="147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7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Ik ga naar ViaSana en neem mee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4" descr="Vier oude decoratieve “vintage” koffers - Catawiki">
            <a:extLst>
              <a:ext uri="{FF2B5EF4-FFF2-40B4-BE49-F238E27FC236}">
                <a16:creationId xmlns:a16="http://schemas.microsoft.com/office/drawing/2014/main" id="{43B51CDF-F938-4CF8-BA4A-8FB0B9EE6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29" b="86714" l="4292" r="96352">
                        <a14:foregroundMark x1="15236" y1="15857" x2="17597" y2="22857"/>
                        <a14:foregroundMark x1="17597" y1="22857" x2="17167" y2="28000"/>
                        <a14:foregroundMark x1="29742" y1="13672" x2="40558" y2="13143"/>
                        <a14:foregroundMark x1="17167" y1="14286" x2="24261" y2="13939"/>
                        <a14:foregroundMark x1="40558" y1="13143" x2="52361" y2="13143"/>
                        <a14:foregroundMark x1="52361" y1="13143" x2="86052" y2="12429"/>
                        <a14:foregroundMark x1="29436" y1="14000" x2="30472" y2="14000"/>
                        <a14:foregroundMark x1="19099" y1="14000" x2="24204" y2="14000"/>
                        <a14:foregroundMark x1="30472" y1="14000" x2="84549" y2="10571"/>
                        <a14:foregroundMark x1="88627" y1="12000" x2="94421" y2="18143"/>
                        <a14:foregroundMark x1="94421" y1="18143" x2="93348" y2="25857"/>
                        <a14:foregroundMark x1="93348" y1="25857" x2="89056" y2="30000"/>
                        <a14:foregroundMark x1="29555" y1="13872" x2="71030" y2="11571"/>
                        <a14:foregroundMark x1="71030" y1="11571" x2="72318" y2="11571"/>
                        <a14:foregroundMark x1="30682" y1="12663" x2="74893" y2="11000"/>
                        <a14:foregroundMark x1="4721" y1="30714" x2="11373" y2="30857"/>
                        <a14:foregroundMark x1="5579" y1="47571" x2="16738" y2="47286"/>
                        <a14:foregroundMark x1="16738" y1="47286" x2="22532" y2="47286"/>
                        <a14:foregroundMark x1="93777" y1="48714" x2="94635" y2="64000"/>
                        <a14:foregroundMark x1="94635" y1="64000" x2="87554" y2="68714"/>
                        <a14:foregroundMark x1="8155" y1="62857" x2="8155" y2="77429"/>
                        <a14:foregroundMark x1="12494" y1="82550" x2="12876" y2="83000"/>
                        <a14:foregroundMark x1="8155" y1="77429" x2="11501" y2="81377"/>
                        <a14:foregroundMark x1="11608" y1="82880" x2="18670" y2="86857"/>
                        <a14:foregroundMark x1="18670" y1="86857" x2="51073" y2="68286"/>
                        <a14:foregroundMark x1="94206" y1="66429" x2="96352" y2="73857"/>
                        <a14:foregroundMark x1="96352" y1="73857" x2="91416" y2="77286"/>
                        <a14:foregroundMark x1="22747" y1="13286" x2="30687" y2="12857"/>
                        <a14:backgroundMark x1="9442" y1="82143" x2="10515" y2="83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77" r="-224" b="11488"/>
          <a:stretch/>
        </p:blipFill>
        <p:spPr bwMode="auto">
          <a:xfrm>
            <a:off x="2771800" y="1347614"/>
            <a:ext cx="2974446" cy="355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35E0C291">
            <a:hlinkClick r:id="" action="ppaction://media"/>
            <a:extLst>
              <a:ext uri="{FF2B5EF4-FFF2-40B4-BE49-F238E27FC236}">
                <a16:creationId xmlns:a16="http://schemas.microsoft.com/office/drawing/2014/main" id="{E8F2DD34-EB76-40AD-89DD-55A00B9E4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377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9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smtClean="0"/>
              <a:t>Dag van de opname</a:t>
            </a:r>
            <a:endParaRPr lang="nl-NL" sz="4000" dirty="0"/>
          </a:p>
        </p:txBody>
      </p:sp>
      <p:sp>
        <p:nvSpPr>
          <p:cNvPr id="3" name="Ondertite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nl-NL" sz="2000" dirty="0" smtClean="0"/>
              <a:t>Binnenkomst via ingang </a:t>
            </a:r>
            <a:r>
              <a:rPr lang="nl-NL" sz="2000" dirty="0" smtClean="0"/>
              <a:t>Oost</a:t>
            </a:r>
            <a:endParaRPr lang="nl-NL" sz="2000" dirty="0" smtClean="0"/>
          </a:p>
          <a:p>
            <a:pPr algn="l"/>
            <a:r>
              <a:rPr lang="nl-NL" sz="2000" dirty="0" smtClean="0"/>
              <a:t>Ontvangst en opname op de </a:t>
            </a:r>
            <a:r>
              <a:rPr lang="nl-NL" sz="2000" dirty="0" smtClean="0"/>
              <a:t>verpleegafdeling</a:t>
            </a:r>
            <a:endParaRPr lang="nl-NL" sz="2000" dirty="0" smtClean="0"/>
          </a:p>
          <a:p>
            <a:pPr algn="l"/>
            <a:r>
              <a:rPr lang="nl-NL" sz="2000" dirty="0" smtClean="0"/>
              <a:t>Partner / mantelzorger</a:t>
            </a:r>
            <a:endParaRPr lang="nl-NL" sz="2000" dirty="0"/>
          </a:p>
        </p:txBody>
      </p:sp>
      <p:pic>
        <p:nvPicPr>
          <p:cNvPr id="4" name="Picture 2" descr="Afbeeldingsresultaat voor via sana">
            <a:extLst>
              <a:ext uri="{FF2B5EF4-FFF2-40B4-BE49-F238E27FC236}">
                <a16:creationId xmlns:a16="http://schemas.microsoft.com/office/drawing/2014/main" id="{97EF3AF0-77F5-41F2-84D5-FCA8533D8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55726"/>
            <a:ext cx="3789226" cy="271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6C7E8FB2">
            <a:hlinkClick r:id="" action="ppaction://media"/>
            <a:extLst>
              <a:ext uri="{FF2B5EF4-FFF2-40B4-BE49-F238E27FC236}">
                <a16:creationId xmlns:a16="http://schemas.microsoft.com/office/drawing/2014/main" id="{6E871606-C134-42DC-ACE0-38D7ED6E2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3863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4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Aangepast 10">
      <a:dk1>
        <a:srgbClr val="FFFFFF"/>
      </a:dk1>
      <a:lt1>
        <a:srgbClr val="005B82"/>
      </a:lt1>
      <a:dk2>
        <a:srgbClr val="E76C1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D9BA00815BD04096A770D20433AA0B" ma:contentTypeVersion="1" ma:contentTypeDescription="Een nieuw document maken." ma:contentTypeScope="" ma:versionID="147696c2dab803d9e4e45587184490df">
  <xsd:schema xmlns:xsd="http://www.w3.org/2001/XMLSchema" xmlns:xs="http://www.w3.org/2001/XMLSchema" xmlns:p="http://schemas.microsoft.com/office/2006/metadata/properties" xmlns:ns2="0c292350-4046-4f76-ab24-3ad77e3c0e98" targetNamespace="http://schemas.microsoft.com/office/2006/metadata/properties" ma:root="true" ma:fieldsID="f61976d62efe915b8fd58ad2cc4fde0e" ns2:_="">
    <xsd:import namespace="0c292350-4046-4f76-ab24-3ad77e3c0e9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292350-4046-4f76-ab24-3ad77e3c0e9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c292350-4046-4f76-ab24-3ad77e3c0e98">44W2DWS3DZJZ-27-35</_dlc_DocId>
    <_dlc_DocIdUrl xmlns="0c292350-4046-4f76-ab24-3ad77e3c0e98">
      <Url>http://intranet.viasana.nl/Organisatie/_layouts/15/DocIdRedir.aspx?ID=44W2DWS3DZJZ-27-35</Url>
      <Description>44W2DWS3DZJZ-27-35</Description>
    </_dlc_DocIdUrl>
  </documentManagement>
</p:properties>
</file>

<file path=customXml/itemProps1.xml><?xml version="1.0" encoding="utf-8"?>
<ds:datastoreItem xmlns:ds="http://schemas.openxmlformats.org/officeDocument/2006/customXml" ds:itemID="{8C22C698-6781-4F66-9F17-BF6C1E65C4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292350-4046-4f76-ab24-3ad77e3c0e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9F51CC-EC75-4B7A-9247-B9D37E00428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D1AD2C6D-BC18-4E26-A814-3D9D6D4BAF5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E9B7E00-9130-4B99-84F6-0484D454C638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0c292350-4046-4f76-ab24-3ad77e3c0e98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758</TotalTime>
  <Words>300</Words>
  <Application>Microsoft Office PowerPoint</Application>
  <PresentationFormat>Diavoorstelling (16:9)</PresentationFormat>
  <Paragraphs>74</Paragraphs>
  <Slides>19</Slides>
  <Notes>0</Notes>
  <HiddenSlides>0</HiddenSlides>
  <MMClips>18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Office-thema</vt:lpstr>
      <vt:lpstr>PowerPoint-presentatie</vt:lpstr>
      <vt:lpstr>Gezondheid en huidconditie voor de operatie</vt:lpstr>
      <vt:lpstr>Orthopedieconsulenten</vt:lpstr>
      <vt:lpstr>Uw verblijf bij ViaSana</vt:lpstr>
      <vt:lpstr>Boodschappenlijstje</vt:lpstr>
      <vt:lpstr>Praktisch en comfortabel thuis </vt:lpstr>
      <vt:lpstr>Één dag voor de operatie</vt:lpstr>
      <vt:lpstr>Ik ga naar ViaSana en neem mee</vt:lpstr>
      <vt:lpstr>Dag van de opname</vt:lpstr>
      <vt:lpstr>Verkoeverkamer</vt:lpstr>
      <vt:lpstr>Operatie heup</vt:lpstr>
      <vt:lpstr>Operatie knie</vt:lpstr>
      <vt:lpstr>Terug op de verpleegafdeling</vt:lpstr>
      <vt:lpstr>Pijnstilling</vt:lpstr>
      <vt:lpstr>Wondzorg heup</vt:lpstr>
      <vt:lpstr>Wondzorg knie</vt:lpstr>
      <vt:lpstr>Controles</vt:lpstr>
      <vt:lpstr>Nog even dit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via_mike</dc:creator>
  <cp:lastModifiedBy>Mike Gabriël</cp:lastModifiedBy>
  <cp:revision>108</cp:revision>
  <dcterms:created xsi:type="dcterms:W3CDTF">2014-11-03T09:01:19Z</dcterms:created>
  <dcterms:modified xsi:type="dcterms:W3CDTF">2020-04-15T08:41:06Z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0x01010013D9BA00815BD04096A770D20433AA0B</vt:lpwstr>
  </property>
  <property fmtid="{D5CDD505-2E9C-101B-9397-08002B2CF9AE}" pid="3" name="_dlc_DocIdItemGuid">
    <vt:lpwstr>5ddc4c43-0e3c-4cda-9d74-ddb44eec8fad</vt:lpwstr>
  </property>
</Properties>
</file>